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2" r:id="rId1"/>
  </p:sldMasterIdLst>
  <p:notesMasterIdLst>
    <p:notesMasterId r:id="rId22"/>
  </p:notesMasterIdLst>
  <p:handoutMasterIdLst>
    <p:handoutMasterId r:id="rId23"/>
  </p:handoutMasterIdLst>
  <p:sldIdLst>
    <p:sldId id="262" r:id="rId2"/>
    <p:sldId id="265" r:id="rId3"/>
    <p:sldId id="259" r:id="rId4"/>
    <p:sldId id="280" r:id="rId5"/>
    <p:sldId id="266" r:id="rId6"/>
    <p:sldId id="263" r:id="rId7"/>
    <p:sldId id="267" r:id="rId8"/>
    <p:sldId id="264" r:id="rId9"/>
    <p:sldId id="268" r:id="rId10"/>
    <p:sldId id="269" r:id="rId11"/>
    <p:sldId id="270" r:id="rId12"/>
    <p:sldId id="274" r:id="rId13"/>
    <p:sldId id="272" r:id="rId14"/>
    <p:sldId id="273" r:id="rId15"/>
    <p:sldId id="275" r:id="rId16"/>
    <p:sldId id="276" r:id="rId17"/>
    <p:sldId id="277" r:id="rId18"/>
    <p:sldId id="278" r:id="rId19"/>
    <p:sldId id="279" r:id="rId20"/>
    <p:sldId id="281" r:id="rId21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43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0606"/>
    <a:srgbClr val="4D3831"/>
    <a:srgbClr val="2A2424"/>
    <a:srgbClr val="315D72"/>
    <a:srgbClr val="090F18"/>
    <a:srgbClr val="776F69"/>
    <a:srgbClr val="1E297A"/>
    <a:srgbClr val="00FFFF"/>
    <a:srgbClr val="05060A"/>
    <a:srgbClr val="090F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>
        <p:scale>
          <a:sx n="50" d="100"/>
          <a:sy n="50" d="100"/>
        </p:scale>
        <p:origin x="1512" y="-210"/>
      </p:cViewPr>
      <p:guideLst>
        <p:guide orient="horz" pos="3143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C511EFAE-B885-E24A-6031-124117F91D7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CB47AFD-8B8B-B48C-ADC2-ED5F4EEFB10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814A79-A640-412F-80C5-3FBFE670CCBD}" type="datetimeFigureOut">
              <a:rPr lang="pt-BR" smtClean="0"/>
              <a:t>19/10/2025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FC823E0-FD50-C2C8-0126-0803E348CC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F76270E-29B3-3C5F-6CC0-BAC5140C0D0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6837FD-3657-4FCE-B537-2066E21C93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889403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C52BD6-9B25-49A9-BC77-DD613AA430C1}" type="datetimeFigureOut">
              <a:rPr lang="pt-BR" smtClean="0"/>
              <a:t>19/10/2025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60BC01-214C-4E42-9E04-90B9FCFC151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674844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684154" rtl="0" eaLnBrk="1" latinLnBrk="0" hangingPunct="1">
      <a:defRPr sz="898" kern="1200">
        <a:solidFill>
          <a:schemeClr val="tx1"/>
        </a:solidFill>
        <a:latin typeface="+mn-lt"/>
        <a:ea typeface="+mn-ea"/>
        <a:cs typeface="+mn-cs"/>
      </a:defRPr>
    </a:lvl1pPr>
    <a:lvl2pPr marL="342077" algn="l" defTabSz="684154" rtl="0" eaLnBrk="1" latinLnBrk="0" hangingPunct="1">
      <a:defRPr sz="898" kern="1200">
        <a:solidFill>
          <a:schemeClr val="tx1"/>
        </a:solidFill>
        <a:latin typeface="+mn-lt"/>
        <a:ea typeface="+mn-ea"/>
        <a:cs typeface="+mn-cs"/>
      </a:defRPr>
    </a:lvl2pPr>
    <a:lvl3pPr marL="684154" algn="l" defTabSz="684154" rtl="0" eaLnBrk="1" latinLnBrk="0" hangingPunct="1">
      <a:defRPr sz="898" kern="1200">
        <a:solidFill>
          <a:schemeClr val="tx1"/>
        </a:solidFill>
        <a:latin typeface="+mn-lt"/>
        <a:ea typeface="+mn-ea"/>
        <a:cs typeface="+mn-cs"/>
      </a:defRPr>
    </a:lvl3pPr>
    <a:lvl4pPr marL="1026231" algn="l" defTabSz="684154" rtl="0" eaLnBrk="1" latinLnBrk="0" hangingPunct="1">
      <a:defRPr sz="898" kern="1200">
        <a:solidFill>
          <a:schemeClr val="tx1"/>
        </a:solidFill>
        <a:latin typeface="+mn-lt"/>
        <a:ea typeface="+mn-ea"/>
        <a:cs typeface="+mn-cs"/>
      </a:defRPr>
    </a:lvl4pPr>
    <a:lvl5pPr marL="1368308" algn="l" defTabSz="684154" rtl="0" eaLnBrk="1" latinLnBrk="0" hangingPunct="1">
      <a:defRPr sz="898" kern="1200">
        <a:solidFill>
          <a:schemeClr val="tx1"/>
        </a:solidFill>
        <a:latin typeface="+mn-lt"/>
        <a:ea typeface="+mn-ea"/>
        <a:cs typeface="+mn-cs"/>
      </a:defRPr>
    </a:lvl5pPr>
    <a:lvl6pPr marL="1710385" algn="l" defTabSz="684154" rtl="0" eaLnBrk="1" latinLnBrk="0" hangingPunct="1">
      <a:defRPr sz="898" kern="1200">
        <a:solidFill>
          <a:schemeClr val="tx1"/>
        </a:solidFill>
        <a:latin typeface="+mn-lt"/>
        <a:ea typeface="+mn-ea"/>
        <a:cs typeface="+mn-cs"/>
      </a:defRPr>
    </a:lvl6pPr>
    <a:lvl7pPr marL="2052462" algn="l" defTabSz="684154" rtl="0" eaLnBrk="1" latinLnBrk="0" hangingPunct="1">
      <a:defRPr sz="898" kern="1200">
        <a:solidFill>
          <a:schemeClr val="tx1"/>
        </a:solidFill>
        <a:latin typeface="+mn-lt"/>
        <a:ea typeface="+mn-ea"/>
        <a:cs typeface="+mn-cs"/>
      </a:defRPr>
    </a:lvl7pPr>
    <a:lvl8pPr marL="2394539" algn="l" defTabSz="684154" rtl="0" eaLnBrk="1" latinLnBrk="0" hangingPunct="1">
      <a:defRPr sz="898" kern="1200">
        <a:solidFill>
          <a:schemeClr val="tx1"/>
        </a:solidFill>
        <a:latin typeface="+mn-lt"/>
        <a:ea typeface="+mn-ea"/>
        <a:cs typeface="+mn-cs"/>
      </a:defRPr>
    </a:lvl8pPr>
    <a:lvl9pPr marL="2736616" algn="l" defTabSz="684154" rtl="0" eaLnBrk="1" latinLnBrk="0" hangingPunct="1">
      <a:defRPr sz="89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54137-7CE4-40D5-A314-CB8599D5F97B}" type="datetime1">
              <a:rPr lang="pt-BR" smtClean="0"/>
              <a:t>19/10/2025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5188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06E29E-6877-4EDE-9EC3-BC858B6E5FA2}" type="datetime1">
              <a:rPr lang="pt-BR" smtClean="0"/>
              <a:t>19/10/2025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1930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2BC42-050A-4DC5-A5E3-E74055DBB824}" type="datetime1">
              <a:rPr lang="pt-BR" smtClean="0"/>
              <a:t>19/10/2025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2396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0841A7-8929-4786-9BA7-78D7702C0870}" type="datetime1">
              <a:rPr lang="pt-BR" smtClean="0"/>
              <a:t>19/10/2025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64411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B41E-447A-4916-B29D-D59F5811F4F5}" type="datetime1">
              <a:rPr lang="pt-BR" smtClean="0"/>
              <a:t>19/10/2025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7020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3D35C-9CA9-4455-86D1-C43A7E8E95AF}" type="datetime1">
              <a:rPr lang="pt-BR" smtClean="0"/>
              <a:t>19/10/2025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7199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F2127-1450-44E5-8E6E-C7DB72BAC9C2}" type="datetime1">
              <a:rPr lang="pt-BR" smtClean="0"/>
              <a:t>19/10/2025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0179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A5638-F1BF-4CF2-80BC-1E39345B6BCD}" type="datetime1">
              <a:rPr lang="pt-BR" smtClean="0"/>
              <a:t>19/10/2025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2112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976D9-1AD1-4635-98D6-833457A09035}" type="datetime1">
              <a:rPr lang="pt-BR" smtClean="0"/>
              <a:t>19/10/2025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052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B8292-2F65-4D88-94FB-24B6E0CF65FC}" type="datetime1">
              <a:rPr lang="pt-BR" smtClean="0"/>
              <a:t>19/10/2025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43842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4B674-6D00-4545-A4E3-F7D7A0624AD4}" type="datetime1">
              <a:rPr lang="pt-BR" smtClean="0"/>
              <a:t>19/10/2025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5424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017E745-4771-4508-925F-B3FFFB3EC4A1}" type="datetime1">
              <a:rPr lang="pt-BR" smtClean="0"/>
              <a:t>19/10/2025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D71F4D7-E12E-447E-A662-A13AF76EAF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8071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6FEB0-79BB-71C9-EAF1-2E202325A5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objeto, estrela, segurando, céu noturno&#10;&#10;O conteúdo gerado por IA pode estar incorreto.">
            <a:extLst>
              <a:ext uri="{FF2B5EF4-FFF2-40B4-BE49-F238E27FC236}">
                <a16:creationId xmlns:a16="http://schemas.microsoft.com/office/drawing/2014/main" id="{A4F297C1-675E-C1E7-C919-37A44E58D9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575"/>
          <a:stretch>
            <a:fillRect/>
          </a:stretch>
        </p:blipFill>
        <p:spPr>
          <a:xfrm>
            <a:off x="0" y="-1"/>
            <a:ext cx="6858000" cy="990600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18342E94-5008-A16F-9912-4577E5F86BF7}"/>
              </a:ext>
            </a:extLst>
          </p:cNvPr>
          <p:cNvSpPr txBox="1"/>
          <p:nvPr/>
        </p:nvSpPr>
        <p:spPr>
          <a:xfrm>
            <a:off x="1488992" y="2084061"/>
            <a:ext cx="41290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600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NISO" panose="02000400000000000000" pitchFamily="2" charset="0"/>
                <a:cs typeface="GENISO" panose="02000400000000000000" pitchFamily="2" charset="0"/>
              </a:rPr>
              <a:t>ARCH</a:t>
            </a:r>
            <a:r>
              <a:rPr lang="pt-BR" sz="5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NISO" panose="02000400000000000000" pitchFamily="2" charset="0"/>
                <a:cs typeface="GENISO" panose="02000400000000000000" pitchFamily="2" charset="0"/>
              </a:rPr>
              <a:t> </a:t>
            </a:r>
            <a:r>
              <a:rPr lang="pt-BR" sz="5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NISO" panose="02000400000000000000" pitchFamily="2" charset="0"/>
                <a:cs typeface="GENISO" panose="02000400000000000000" pitchFamily="2" charset="0"/>
              </a:rPr>
              <a:t>VERSO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1CDA324-B0FA-B274-5F5F-CFB7D1CCE542}"/>
              </a:ext>
            </a:extLst>
          </p:cNvPr>
          <p:cNvSpPr txBox="1"/>
          <p:nvPr/>
        </p:nvSpPr>
        <p:spPr>
          <a:xfrm>
            <a:off x="1448325" y="7224705"/>
            <a:ext cx="39613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Impact" panose="020B0806030902050204" pitchFamily="34" charset="0"/>
              </a:rPr>
              <a:t>Uma jornada no tempo</a:t>
            </a:r>
          </a:p>
        </p:txBody>
      </p:sp>
      <p:pic>
        <p:nvPicPr>
          <p:cNvPr id="12" name="Picture 2" descr="A stunning eBook cover titled 'ArchVerso: Viagem Pelo Universo da Arquitetura'. The image shows a creative fusion of architectural eras — ancient pyramids, Greek columns, Gothic cathedrals, Renaissance domes, modern skyscrapers, and futuristic glass buildings — all blending into each other like a timeline floating in space. The background shows a cosmic universe with stars and nebulas, symbolizing time and creativity. Vibrant lighting, cinematic composition, clean typography space, professional and inspiring loo">
            <a:extLst>
              <a:ext uri="{FF2B5EF4-FFF2-40B4-BE49-F238E27FC236}">
                <a16:creationId xmlns:a16="http://schemas.microsoft.com/office/drawing/2014/main" id="{EFE1C38B-098F-3F1D-D618-99A202657D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41"/>
          <a:stretch>
            <a:fillRect/>
          </a:stretch>
        </p:blipFill>
        <p:spPr bwMode="auto">
          <a:xfrm>
            <a:off x="241659" y="2743281"/>
            <a:ext cx="6616341" cy="5078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 6">
            <a:extLst>
              <a:ext uri="{FF2B5EF4-FFF2-40B4-BE49-F238E27FC236}">
                <a16:creationId xmlns:a16="http://schemas.microsoft.com/office/drawing/2014/main" id="{6B91D519-0E40-9375-BDEC-F6BE768BA881}"/>
              </a:ext>
            </a:extLst>
          </p:cNvPr>
          <p:cNvSpPr/>
          <p:nvPr/>
        </p:nvSpPr>
        <p:spPr>
          <a:xfrm>
            <a:off x="438150" y="7809480"/>
            <a:ext cx="6419850" cy="46166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500" dirty="0"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  <a:ea typeface="Noto Sans" pitchFamily="34" charset="-122"/>
                <a:cs typeface="Calibri" panose="020F0502020204030204" pitchFamily="34" charset="0"/>
              </a:rPr>
              <a:t>Explorando os períodos que moldaram o ambiente construído, </a:t>
            </a:r>
          </a:p>
          <a:p>
            <a:pPr marL="0" indent="0" algn="ctr">
              <a:buNone/>
            </a:pPr>
            <a:r>
              <a:rPr lang="en-US" sz="1500" dirty="0">
                <a:solidFill>
                  <a:schemeClr val="bg1">
                    <a:lumMod val="85000"/>
                  </a:schemeClr>
                </a:solidFill>
                <a:latin typeface="Calibri" panose="020F0502020204030204" pitchFamily="34" charset="0"/>
                <a:ea typeface="Noto Sans" pitchFamily="34" charset="-122"/>
                <a:cs typeface="Calibri" panose="020F0502020204030204" pitchFamily="34" charset="0"/>
              </a:rPr>
              <a:t>da pré-história à contemporaneidade</a:t>
            </a:r>
            <a:endParaRPr lang="en-US" sz="1500" dirty="0">
              <a:solidFill>
                <a:schemeClr val="bg1">
                  <a:lumMod val="8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fundo_rodape">
            <a:extLst>
              <a:ext uri="{FF2B5EF4-FFF2-40B4-BE49-F238E27FC236}">
                <a16:creationId xmlns:a16="http://schemas.microsoft.com/office/drawing/2014/main" id="{53FE2278-A60A-1B0B-D957-4901ACC34094}"/>
              </a:ext>
            </a:extLst>
          </p:cNvPr>
          <p:cNvSpPr/>
          <p:nvPr/>
        </p:nvSpPr>
        <p:spPr>
          <a:xfrm>
            <a:off x="1928314" y="8701601"/>
            <a:ext cx="3001360" cy="830997"/>
          </a:xfrm>
          <a:prstGeom prst="rect">
            <a:avLst/>
          </a:prstGeom>
          <a:solidFill>
            <a:srgbClr val="2A24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odape">
            <a:extLst>
              <a:ext uri="{FF2B5EF4-FFF2-40B4-BE49-F238E27FC236}">
                <a16:creationId xmlns:a16="http://schemas.microsoft.com/office/drawing/2014/main" id="{487E91BC-053E-BC28-DE47-37127F52A356}"/>
              </a:ext>
            </a:extLst>
          </p:cNvPr>
          <p:cNvSpPr txBox="1"/>
          <p:nvPr/>
        </p:nvSpPr>
        <p:spPr>
          <a:xfrm>
            <a:off x="2297651" y="8824711"/>
            <a:ext cx="2262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2">
                    <a:lumMod val="75000"/>
                  </a:schemeClr>
                </a:solidFill>
                <a:latin typeface="Impact" panose="020B0806030902050204" pitchFamily="34" charset="0"/>
              </a:rPr>
              <a:t>MAYARA OLLY</a:t>
            </a:r>
          </a:p>
        </p:txBody>
      </p:sp>
    </p:spTree>
    <p:extLst>
      <p:ext uri="{BB962C8B-B14F-4D97-AF65-F5344CB8AC3E}">
        <p14:creationId xmlns:p14="http://schemas.microsoft.com/office/powerpoint/2010/main" val="3490154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E46A21-74CB-0BEE-8CDE-6A83B33CB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Desenho preto e branco&#10;&#10;O conteúdo gerado por IA pode estar incorreto.">
            <a:extLst>
              <a:ext uri="{FF2B5EF4-FFF2-40B4-BE49-F238E27FC236}">
                <a16:creationId xmlns:a16="http://schemas.microsoft.com/office/drawing/2014/main" id="{7710B25B-E603-BF7A-B1D3-67F5890CF2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016" b="35873"/>
          <a:stretch>
            <a:fillRect/>
          </a:stretch>
        </p:blipFill>
        <p:spPr>
          <a:xfrm>
            <a:off x="228104" y="7334101"/>
            <a:ext cx="6629896" cy="2062633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6B6E613-1A1A-608F-7491-E0C87BCB196C}"/>
              </a:ext>
            </a:extLst>
          </p:cNvPr>
          <p:cNvSpPr txBox="1"/>
          <p:nvPr/>
        </p:nvSpPr>
        <p:spPr>
          <a:xfrm>
            <a:off x="304800" y="509266"/>
            <a:ext cx="6457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Impact" panose="020B0806030902050204" pitchFamily="34" charset="0"/>
              </a:rPr>
              <a:t>Proporção e Exuberância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DE97240-4D08-2F73-EDAD-2C6F1FBBF6EF}"/>
              </a:ext>
            </a:extLst>
          </p:cNvPr>
          <p:cNvSpPr txBox="1"/>
          <p:nvPr/>
        </p:nvSpPr>
        <p:spPr>
          <a:xfrm>
            <a:off x="329618" y="1537882"/>
            <a:ext cx="6457950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Renascimento (Séc. XV-XVI)</a:t>
            </a:r>
          </a:p>
          <a:p>
            <a:r>
              <a:rPr lang="pt-BR" sz="1600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Retorno aos ideais clássicos com ênfase em razão, simetria e proporção. Cúpulas, arcos de volta perfeita e colunatas.</a:t>
            </a:r>
          </a:p>
          <a:p>
            <a:r>
              <a:rPr lang="pt-BR" sz="1400" b="1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Exemplo:</a:t>
            </a:r>
            <a:r>
              <a:rPr lang="pt-BR" sz="1400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Cúpula da Catedral de Florença (</a:t>
            </a:r>
            <a:r>
              <a:rPr lang="pt-BR" sz="1400" i="1" dirty="0" err="1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Brunelleschi</a:t>
            </a:r>
            <a:r>
              <a:rPr lang="pt-BR" sz="1400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endParaRPr lang="pt-BR" sz="1600" dirty="0">
              <a:solidFill>
                <a:srgbClr val="090F18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Barroco (Séc. XVII-XVIII)</a:t>
            </a:r>
          </a:p>
          <a:p>
            <a:r>
              <a:rPr lang="pt-BR" sz="1600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Reação ao rigor renascentista com grandiosidade, drama e movimento. Curvas, ornamentos profusos e efeitos de luz.</a:t>
            </a:r>
          </a:p>
          <a:p>
            <a:r>
              <a:rPr lang="pt-BR" sz="1400" b="1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Palácio de Versalhes (França)</a:t>
            </a:r>
          </a:p>
          <a:p>
            <a:r>
              <a:rPr lang="pt-BR" sz="1400" b="1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Igreja de São Francisco em Ouro Preto (Brasil)</a:t>
            </a:r>
          </a:p>
          <a:p>
            <a:endParaRPr lang="pt-BR" sz="1600" dirty="0">
              <a:solidFill>
                <a:srgbClr val="090F18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Rococó (Séc. XVIII)</a:t>
            </a:r>
          </a:p>
          <a:p>
            <a:r>
              <a:rPr lang="pt-BR" sz="1600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Versão mais leve do Barroco com delicadeza, assimetria e ornamentação requintada . Cores claras e formas fluidas.</a:t>
            </a:r>
          </a:p>
          <a:p>
            <a:r>
              <a:rPr lang="pt-BR" sz="1400" b="1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Palácio de Queluz (Portugal)</a:t>
            </a:r>
          </a:p>
          <a:p>
            <a:endParaRPr lang="pt-BR" sz="1600" b="1" dirty="0">
              <a:solidFill>
                <a:schemeClr val="tx2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Neoclassicismo (Séc. XVIII-XIX)</a:t>
            </a:r>
          </a:p>
          <a:p>
            <a:r>
              <a:rPr lang="pt-BR" sz="1600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Retorno à pureza e simplicidade clássicas em oposição aos excessos anteriores. Linhas retas, volumes geométricos.</a:t>
            </a:r>
          </a:p>
          <a:p>
            <a:r>
              <a:rPr lang="pt-BR" sz="1400" b="1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Museu Britânico (Londres)</a:t>
            </a:r>
          </a:p>
          <a:p>
            <a:endParaRPr lang="pt-BR" sz="1600" b="1" dirty="0">
              <a:solidFill>
                <a:schemeClr val="tx2">
                  <a:lumMod val="50000"/>
                  <a:lumOff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Século XIX: Ecletismo e Inovação</a:t>
            </a:r>
          </a:p>
          <a:p>
            <a:r>
              <a:rPr lang="pt-BR" sz="1600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Mistura de estilos históricos com novos materiais (ferro, vidro). Engenharia e funcionalidade ganham destaque.</a:t>
            </a:r>
          </a:p>
          <a:p>
            <a:r>
              <a:rPr lang="pt-BR" sz="1400" b="1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solidFill>
                  <a:srgbClr val="090F18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Torre Eiffel (Paris) - símbolo da engenharia</a:t>
            </a:r>
            <a:endParaRPr lang="pt-BR" sz="1200" i="1" dirty="0">
              <a:solidFill>
                <a:srgbClr val="090F18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0F9A1930-F273-9566-C90D-E594848B582A}"/>
              </a:ext>
            </a:extLst>
          </p:cNvPr>
          <p:cNvSpPr/>
          <p:nvPr/>
        </p:nvSpPr>
        <p:spPr>
          <a:xfrm>
            <a:off x="0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4A1F7612-411E-3E7D-8CDD-9CD9A0F95995}"/>
              </a:ext>
            </a:extLst>
          </p:cNvPr>
          <p:cNvCxnSpPr/>
          <p:nvPr/>
        </p:nvCxnSpPr>
        <p:spPr>
          <a:xfrm>
            <a:off x="477982" y="1454727"/>
            <a:ext cx="5902036" cy="0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D6A93E6D-BE49-5012-81A0-A2C2F18CD6AE}"/>
              </a:ext>
            </a:extLst>
          </p:cNvPr>
          <p:cNvSpPr/>
          <p:nvPr/>
        </p:nvSpPr>
        <p:spPr>
          <a:xfrm>
            <a:off x="129594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17B1952-BE73-34FF-94F1-DC0A45D14823}"/>
              </a:ext>
            </a:extLst>
          </p:cNvPr>
          <p:cNvSpPr/>
          <p:nvPr/>
        </p:nvSpPr>
        <p:spPr>
          <a:xfrm flipH="1">
            <a:off x="238989" y="9396734"/>
            <a:ext cx="6629894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804030D-804B-3974-F04D-35EDDE5AA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9184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F5DD1E-13E9-EA57-C9AE-5AC956E593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C0F0262C-29D5-4151-665E-A5D27CD42678}"/>
              </a:ext>
            </a:extLst>
          </p:cNvPr>
          <p:cNvSpPr txBox="1"/>
          <p:nvPr/>
        </p:nvSpPr>
        <p:spPr>
          <a:xfrm>
            <a:off x="810491" y="6347957"/>
            <a:ext cx="52785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b="1" dirty="0">
                <a:solidFill>
                  <a:srgbClr val="0070C0"/>
                </a:solidFill>
                <a:latin typeface="GENISO" panose="02000400000000000000" pitchFamily="2" charset="0"/>
                <a:cs typeface="GENISO" panose="02000400000000000000" pitchFamily="2" charset="0"/>
              </a:rPr>
              <a:t>A Revolução da Forma e Função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CF9918D-839A-2281-676B-C5362F18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11</a:t>
            </a:fld>
            <a:endParaRPr lang="pt-BR"/>
          </a:p>
        </p:txBody>
      </p:sp>
      <p:pic>
        <p:nvPicPr>
          <p:cNvPr id="9" name="Imagem 8" descr="Diagrama&#10;&#10;O conteúdo gerado por IA pode estar incorreto.">
            <a:extLst>
              <a:ext uri="{FF2B5EF4-FFF2-40B4-BE49-F238E27FC236}">
                <a16:creationId xmlns:a16="http://schemas.microsoft.com/office/drawing/2014/main" id="{DC47FADF-6870-43CA-90A6-527E73FA47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53"/>
          <a:stretch>
            <a:fillRect/>
          </a:stretch>
        </p:blipFill>
        <p:spPr>
          <a:xfrm>
            <a:off x="0" y="197200"/>
            <a:ext cx="6858000" cy="57845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F15037BB-2680-E042-F41C-09D96DF945F4}"/>
              </a:ext>
            </a:extLst>
          </p:cNvPr>
          <p:cNvSpPr txBox="1"/>
          <p:nvPr/>
        </p:nvSpPr>
        <p:spPr>
          <a:xfrm>
            <a:off x="2415778" y="2376943"/>
            <a:ext cx="21181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GENISO" panose="02000400000000000000" pitchFamily="2" charset="0"/>
              </a:rPr>
              <a:t>05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068C4D37-6DE3-E01D-C9E1-26753510BEF3}"/>
              </a:ext>
            </a:extLst>
          </p:cNvPr>
          <p:cNvSpPr/>
          <p:nvPr/>
        </p:nvSpPr>
        <p:spPr>
          <a:xfrm flipH="1">
            <a:off x="-1" y="9396734"/>
            <a:ext cx="685799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0371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04FD0C-1A3B-83DE-D02C-8054FA22E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8383418-4DCE-AB7B-D8FF-D8F1076BB6DA}"/>
              </a:ext>
            </a:extLst>
          </p:cNvPr>
          <p:cNvSpPr txBox="1"/>
          <p:nvPr/>
        </p:nvSpPr>
        <p:spPr>
          <a:xfrm>
            <a:off x="304800" y="1761476"/>
            <a:ext cx="6457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O Modernismo rompeu com os estilos históricos, defendendo a funcionalidade, o minimalismo e a ausência de ornamentos. A forma seguia a função.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D5D5E6C2-8ADF-8DB4-3D2E-BC0729287D34}"/>
              </a:ext>
            </a:extLst>
          </p:cNvPr>
          <p:cNvSpPr txBox="1"/>
          <p:nvPr/>
        </p:nvSpPr>
        <p:spPr>
          <a:xfrm>
            <a:off x="304800" y="509266"/>
            <a:ext cx="6457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>
                <a:latin typeface="Impact" panose="020B0806030902050204" pitchFamily="34" charset="0"/>
              </a:rPr>
              <a:t>A Revolução da Forma e Função</a:t>
            </a:r>
            <a:endParaRPr lang="pt-BR" sz="3200" dirty="0">
              <a:latin typeface="Impact" panose="020B0806030902050204" pitchFamily="34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4E8B42E-DA86-66BC-AF14-BEBC704C9A6B}"/>
              </a:ext>
            </a:extLst>
          </p:cNvPr>
          <p:cNvSpPr txBox="1"/>
          <p:nvPr/>
        </p:nvSpPr>
        <p:spPr>
          <a:xfrm>
            <a:off x="304800" y="2696650"/>
            <a:ext cx="645795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Características Principais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• Plantas livres: Espaços flexíveis e multifuncionais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• Fachadas lisas: Sem ornamentação excessiva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• Novos materiais: Aço, concreto armado e vidro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• Luz natural: Grandes superfícies envidraçadas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• Telhados planos: Aproveitamento máximo do espaço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Movimentos Influentes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Bauhaus: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Escola que integrou arte, artesanato e design industrial.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Estilo Internacional: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Linguagem visual universal, sem referências culturais específicas.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Exemplos Icônicos</a:t>
            </a:r>
          </a:p>
          <a:p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Villa </a:t>
            </a:r>
            <a:r>
              <a:rPr lang="pt-BR" sz="1400" i="1" dirty="0" err="1">
                <a:latin typeface="Calibri" panose="020F0502020204030204" pitchFamily="34" charset="0"/>
                <a:cs typeface="Calibri" panose="020F0502020204030204" pitchFamily="34" charset="0"/>
              </a:rPr>
              <a:t>Savoye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: Manifesto do Modernismo com pilotis e planta livre. (França) Le Corbusier</a:t>
            </a:r>
          </a:p>
          <a:p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Edifício </a:t>
            </a:r>
            <a:r>
              <a:rPr lang="pt-BR" sz="1400" i="1" dirty="0" err="1">
                <a:latin typeface="Calibri" panose="020F0502020204030204" pitchFamily="34" charset="0"/>
                <a:cs typeface="Calibri" panose="020F0502020204030204" pitchFamily="34" charset="0"/>
              </a:rPr>
              <a:t>Seagram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: Estética minimalista em aço e vidro. (Nova York) Mies van der </a:t>
            </a:r>
            <a:r>
              <a:rPr lang="pt-BR" sz="1400" i="1" dirty="0" err="1">
                <a:latin typeface="Calibri" panose="020F0502020204030204" pitchFamily="34" charset="0"/>
                <a:cs typeface="Calibri" panose="020F0502020204030204" pitchFamily="34" charset="0"/>
              </a:rPr>
              <a:t>Rohe</a:t>
            </a:r>
            <a:endParaRPr lang="pt-BR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B66ECC5-7D10-7D55-582E-9D55239E43E3}"/>
              </a:ext>
            </a:extLst>
          </p:cNvPr>
          <p:cNvSpPr/>
          <p:nvPr/>
        </p:nvSpPr>
        <p:spPr>
          <a:xfrm>
            <a:off x="0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1CF4A8EA-2B1E-016B-782C-2B10F6600EBB}"/>
              </a:ext>
            </a:extLst>
          </p:cNvPr>
          <p:cNvCxnSpPr/>
          <p:nvPr/>
        </p:nvCxnSpPr>
        <p:spPr>
          <a:xfrm>
            <a:off x="477982" y="1454727"/>
            <a:ext cx="5902036" cy="0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C17113A8-1B39-E41D-52FB-95BD19A9781A}"/>
              </a:ext>
            </a:extLst>
          </p:cNvPr>
          <p:cNvSpPr/>
          <p:nvPr/>
        </p:nvSpPr>
        <p:spPr>
          <a:xfrm>
            <a:off x="129594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923DEC8D-4DCD-A82F-B0F3-3D9E2C71C359}"/>
              </a:ext>
            </a:extLst>
          </p:cNvPr>
          <p:cNvSpPr/>
          <p:nvPr/>
        </p:nvSpPr>
        <p:spPr>
          <a:xfrm flipH="1">
            <a:off x="238990" y="9396734"/>
            <a:ext cx="661900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Diagrama, Desenho técnico&#10;&#10;O conteúdo gerado por IA pode estar incorreto.">
            <a:extLst>
              <a:ext uri="{FF2B5EF4-FFF2-40B4-BE49-F238E27FC236}">
                <a16:creationId xmlns:a16="http://schemas.microsoft.com/office/drawing/2014/main" id="{1E0ACBCE-5425-587B-BD22-4887457467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574" b="35450"/>
          <a:stretch>
            <a:fillRect/>
          </a:stretch>
        </p:blipFill>
        <p:spPr>
          <a:xfrm>
            <a:off x="259188" y="7154734"/>
            <a:ext cx="6598812" cy="2242000"/>
          </a:xfrm>
          <a:prstGeom prst="rect">
            <a:avLst/>
          </a:prstGeom>
        </p:spPr>
      </p:pic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D38DBED-19A5-4182-9FF0-E50B3EE03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97280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41428E-236E-CA8F-C1D4-417AD40405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E6F6E95B-E788-A422-6CF7-95FC51DF20AA}"/>
              </a:ext>
            </a:extLst>
          </p:cNvPr>
          <p:cNvSpPr txBox="1"/>
          <p:nvPr/>
        </p:nvSpPr>
        <p:spPr>
          <a:xfrm>
            <a:off x="810491" y="6347957"/>
            <a:ext cx="52785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b="1" dirty="0">
                <a:solidFill>
                  <a:srgbClr val="0070C0"/>
                </a:solidFill>
                <a:latin typeface="GENISO" panose="02000400000000000000" pitchFamily="2" charset="0"/>
                <a:cs typeface="GENISO" panose="02000400000000000000" pitchFamily="2" charset="0"/>
              </a:rPr>
              <a:t>Pluralidade e Tecnologia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AC62CEB-5F25-BA13-2478-F38E03EAF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13</a:t>
            </a:fld>
            <a:endParaRPr lang="pt-BR"/>
          </a:p>
        </p:txBody>
      </p:sp>
      <p:pic>
        <p:nvPicPr>
          <p:cNvPr id="9" name="Imagem 8" descr="Diagrama&#10;&#10;O conteúdo gerado por IA pode estar incorreto.">
            <a:extLst>
              <a:ext uri="{FF2B5EF4-FFF2-40B4-BE49-F238E27FC236}">
                <a16:creationId xmlns:a16="http://schemas.microsoft.com/office/drawing/2014/main" id="{2F069111-49C2-F838-E594-D239DED40A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53"/>
          <a:stretch>
            <a:fillRect/>
          </a:stretch>
        </p:blipFill>
        <p:spPr>
          <a:xfrm>
            <a:off x="0" y="197200"/>
            <a:ext cx="6858000" cy="57845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59DE7AA-07C5-6A46-AB17-E455E13D12D1}"/>
              </a:ext>
            </a:extLst>
          </p:cNvPr>
          <p:cNvSpPr txBox="1"/>
          <p:nvPr/>
        </p:nvSpPr>
        <p:spPr>
          <a:xfrm>
            <a:off x="2415778" y="2376943"/>
            <a:ext cx="21752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GENISO" panose="02000400000000000000" pitchFamily="2" charset="0"/>
              </a:rPr>
              <a:t>06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798223E6-BE50-EF3F-B0C1-454472A0B4AF}"/>
              </a:ext>
            </a:extLst>
          </p:cNvPr>
          <p:cNvSpPr/>
          <p:nvPr/>
        </p:nvSpPr>
        <p:spPr>
          <a:xfrm flipH="1">
            <a:off x="-1" y="9396734"/>
            <a:ext cx="685799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05922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4A945F-DC56-FDCF-9319-CF0CDCFE1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A4A4048-2A0A-69AC-DCFD-38EFC687C53E}"/>
              </a:ext>
            </a:extLst>
          </p:cNvPr>
          <p:cNvSpPr txBox="1"/>
          <p:nvPr/>
        </p:nvSpPr>
        <p:spPr>
          <a:xfrm>
            <a:off x="304800" y="1761476"/>
            <a:ext cx="6457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Dois movimentos marcaram o final do século XX: a reação ao Modernismo e a celebração da tecnologia na arquitetura.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ECBAE50-FCDB-12A9-9A6D-9E932DE2FE5F}"/>
              </a:ext>
            </a:extLst>
          </p:cNvPr>
          <p:cNvSpPr txBox="1"/>
          <p:nvPr/>
        </p:nvSpPr>
        <p:spPr>
          <a:xfrm>
            <a:off x="304800" y="509266"/>
            <a:ext cx="6457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Impact" panose="020B0806030902050204" pitchFamily="34" charset="0"/>
              </a:rPr>
              <a:t>Pluralidade e Tecnologia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9DF81CC-903C-EB6C-601A-7E800E4BCFD9}"/>
              </a:ext>
            </a:extLst>
          </p:cNvPr>
          <p:cNvSpPr txBox="1"/>
          <p:nvPr/>
        </p:nvSpPr>
        <p:spPr>
          <a:xfrm>
            <a:off x="304800" y="2613898"/>
            <a:ext cx="645795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Pós-Modernismo: O Retorno da Narrativa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Reação à austeridade modernista, trazendo de volta a ornamentação, ironia e pluralidade de estilos.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Características: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Cores vibrantes, formas inusitadas, colagens de estilos, valorização do contexto cultural.  A arquitetura passou a ser comunicativa e simbólica, podendo ser divertida e provocadora.</a:t>
            </a:r>
          </a:p>
          <a:p>
            <a:r>
              <a:rPr lang="pt-BR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Edifício AT&amp;T em Nova York - topo que remete a móvel Chippendale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High-Tech: A Estética da Tecnologia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Celebra a tecnologia e engenharia, expondo elementos estruturais e sistemas de serviço como parte da estética.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Características: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Aço, vidro, alumínio, componentes pré-fabricados. Aparência industrial e funcional. 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Prioriza funcionalidade e flexibilidade dos espaços, transformando a engenharia em arte.</a:t>
            </a:r>
          </a:p>
          <a:p>
            <a:r>
              <a:rPr lang="pt-BR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Centro Pompidou (Paris) - instalações expostas na fachada como "máquina" funcional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7DFAFECF-E1AB-ABC2-90C6-DA41D5F6804B}"/>
              </a:ext>
            </a:extLst>
          </p:cNvPr>
          <p:cNvSpPr/>
          <p:nvPr/>
        </p:nvSpPr>
        <p:spPr>
          <a:xfrm>
            <a:off x="0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3B5CD430-48A5-56B8-EFB9-0CBA3341FB2F}"/>
              </a:ext>
            </a:extLst>
          </p:cNvPr>
          <p:cNvCxnSpPr/>
          <p:nvPr/>
        </p:nvCxnSpPr>
        <p:spPr>
          <a:xfrm>
            <a:off x="477982" y="1454727"/>
            <a:ext cx="5902036" cy="0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E350DF27-69B2-152B-8A28-35A494F4D168}"/>
              </a:ext>
            </a:extLst>
          </p:cNvPr>
          <p:cNvSpPr/>
          <p:nvPr/>
        </p:nvSpPr>
        <p:spPr>
          <a:xfrm>
            <a:off x="129594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C7385FD-7714-BD75-00A7-D5CA2672BACD}"/>
              </a:ext>
            </a:extLst>
          </p:cNvPr>
          <p:cNvSpPr/>
          <p:nvPr/>
        </p:nvSpPr>
        <p:spPr>
          <a:xfrm flipH="1">
            <a:off x="238990" y="9396734"/>
            <a:ext cx="661900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Diagrama, Desenho técnico&#10;&#10;O conteúdo gerado por IA pode estar incorreto.">
            <a:extLst>
              <a:ext uri="{FF2B5EF4-FFF2-40B4-BE49-F238E27FC236}">
                <a16:creationId xmlns:a16="http://schemas.microsoft.com/office/drawing/2014/main" id="{AEE882E7-80F3-3A27-24E0-AB50CACCA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77" b="17249"/>
          <a:stretch>
            <a:fillRect/>
          </a:stretch>
        </p:blipFill>
        <p:spPr>
          <a:xfrm>
            <a:off x="2496456" y="6915071"/>
            <a:ext cx="4361543" cy="2458905"/>
          </a:xfrm>
          <a:prstGeom prst="rect">
            <a:avLst/>
          </a:prstGeom>
        </p:spPr>
      </p:pic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A8F4BB9-9EEE-12A1-F987-B992B55B0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73160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CECFC1-5614-809E-59D0-6D158268D4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FE2FD06A-7C8D-B6E6-4516-BF04434DDCDA}"/>
              </a:ext>
            </a:extLst>
          </p:cNvPr>
          <p:cNvSpPr txBox="1"/>
          <p:nvPr/>
        </p:nvSpPr>
        <p:spPr>
          <a:xfrm>
            <a:off x="810491" y="6347957"/>
            <a:ext cx="52785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b="1" dirty="0">
                <a:solidFill>
                  <a:srgbClr val="0070C0"/>
                </a:solidFill>
                <a:latin typeface="GENISO" panose="02000400000000000000" pitchFamily="2" charset="0"/>
                <a:cs typeface="GENISO" panose="02000400000000000000" pitchFamily="2" charset="0"/>
              </a:rPr>
              <a:t>A Fragmentação da Forma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896B436-7930-4C6F-E48E-73FC018A6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15</a:t>
            </a:fld>
            <a:endParaRPr lang="pt-BR"/>
          </a:p>
        </p:txBody>
      </p:sp>
      <p:pic>
        <p:nvPicPr>
          <p:cNvPr id="9" name="Imagem 8" descr="Diagrama&#10;&#10;O conteúdo gerado por IA pode estar incorreto.">
            <a:extLst>
              <a:ext uri="{FF2B5EF4-FFF2-40B4-BE49-F238E27FC236}">
                <a16:creationId xmlns:a16="http://schemas.microsoft.com/office/drawing/2014/main" id="{24A9264B-F6FE-1DFB-5E42-4DC8DDF737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53"/>
          <a:stretch>
            <a:fillRect/>
          </a:stretch>
        </p:blipFill>
        <p:spPr>
          <a:xfrm>
            <a:off x="0" y="197200"/>
            <a:ext cx="6858000" cy="57845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52A5B570-861E-620E-9BFF-50BFEFD14B04}"/>
              </a:ext>
            </a:extLst>
          </p:cNvPr>
          <p:cNvSpPr txBox="1"/>
          <p:nvPr/>
        </p:nvSpPr>
        <p:spPr>
          <a:xfrm>
            <a:off x="2415778" y="2376943"/>
            <a:ext cx="20264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GENISO" panose="02000400000000000000" pitchFamily="2" charset="0"/>
              </a:rPr>
              <a:t>07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239C882D-D131-E6F9-A890-C498F5F7BCBE}"/>
              </a:ext>
            </a:extLst>
          </p:cNvPr>
          <p:cNvSpPr/>
          <p:nvPr/>
        </p:nvSpPr>
        <p:spPr>
          <a:xfrm flipH="1">
            <a:off x="-1" y="9396734"/>
            <a:ext cx="685799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2873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5A56D2-37F5-94A9-4ABE-93A4A777A6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958B579-8048-8276-93BC-87808FB4ABCD}"/>
              </a:ext>
            </a:extLst>
          </p:cNvPr>
          <p:cNvSpPr txBox="1"/>
          <p:nvPr/>
        </p:nvSpPr>
        <p:spPr>
          <a:xfrm>
            <a:off x="304800" y="1761476"/>
            <a:ext cx="64579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O Desconstrutivismo desafia as noções tradicionais de harmonia, unidade e ordem, criando edifícios com formas fragmentadas e assimétricas.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A arquitetura se torna uma experiência espacial complexa que provoca e questiona a percepção do espaço.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BFE119CA-70D8-38C9-565C-39814C493A78}"/>
              </a:ext>
            </a:extLst>
          </p:cNvPr>
          <p:cNvSpPr txBox="1"/>
          <p:nvPr/>
        </p:nvSpPr>
        <p:spPr>
          <a:xfrm>
            <a:off x="304800" y="509266"/>
            <a:ext cx="6457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Impact" panose="020B0806030902050204" pitchFamily="34" charset="0"/>
              </a:rPr>
              <a:t>A Fragmentação da Forma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A7E7E655-BEBC-06EB-B586-D5ADCA5670AB}"/>
              </a:ext>
            </a:extLst>
          </p:cNvPr>
          <p:cNvSpPr txBox="1"/>
          <p:nvPr/>
        </p:nvSpPr>
        <p:spPr>
          <a:xfrm>
            <a:off x="304800" y="3084915"/>
            <a:ext cx="645795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Características Principais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Geometrias não-euclidianas: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Formas que desafiam a lógica tradicional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Volumes distorcidos: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Superfícies inclinadas e irregulares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Desequilíbrio visual: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Sensação intencional de instabilidade</a:t>
            </a:r>
            <a:endParaRPr lang="pt-BR" sz="14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400" b="1" i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Exemplo Icônico</a:t>
            </a:r>
          </a:p>
          <a:p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Museu Guggenheim Bilbao (Espanha), projetado por Frank Gehry</a:t>
            </a:r>
          </a:p>
          <a:p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Curvas orgânicas revestidas de titânio que transformam a paisagem urbana e provocam uma experiência visual única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B09CEF35-00F1-908C-2C6D-BE7E8A68A118}"/>
              </a:ext>
            </a:extLst>
          </p:cNvPr>
          <p:cNvSpPr/>
          <p:nvPr/>
        </p:nvSpPr>
        <p:spPr>
          <a:xfrm>
            <a:off x="0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59780205-377D-32F2-BC6B-41646A7193F3}"/>
              </a:ext>
            </a:extLst>
          </p:cNvPr>
          <p:cNvCxnSpPr/>
          <p:nvPr/>
        </p:nvCxnSpPr>
        <p:spPr>
          <a:xfrm>
            <a:off x="477982" y="1454727"/>
            <a:ext cx="5902036" cy="0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4F0C08CC-8EA3-F39C-9C11-E20D95D02EA4}"/>
              </a:ext>
            </a:extLst>
          </p:cNvPr>
          <p:cNvSpPr/>
          <p:nvPr/>
        </p:nvSpPr>
        <p:spPr>
          <a:xfrm>
            <a:off x="129594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D1828835-737F-AFCF-ACA5-90E7EA958E2D}"/>
              </a:ext>
            </a:extLst>
          </p:cNvPr>
          <p:cNvSpPr/>
          <p:nvPr/>
        </p:nvSpPr>
        <p:spPr>
          <a:xfrm flipH="1">
            <a:off x="238990" y="9396734"/>
            <a:ext cx="661900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Diagrama&#10;&#10;O conteúdo gerado por IA pode estar incorreto.">
            <a:extLst>
              <a:ext uri="{FF2B5EF4-FFF2-40B4-BE49-F238E27FC236}">
                <a16:creationId xmlns:a16="http://schemas.microsoft.com/office/drawing/2014/main" id="{46344943-1959-4D5E-164F-24434E21D8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531" b="33333"/>
          <a:stretch>
            <a:fillRect/>
          </a:stretch>
        </p:blipFill>
        <p:spPr>
          <a:xfrm>
            <a:off x="238990" y="7402087"/>
            <a:ext cx="6619009" cy="1994647"/>
          </a:xfrm>
          <a:prstGeom prst="rect">
            <a:avLst/>
          </a:prstGeom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F1A95E00-51F1-E728-DDF5-66484DCB3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09801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675332-BEFD-9A31-7DC7-EBAD53C87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28212697-018C-1F02-606A-126B9C75ACE7}"/>
              </a:ext>
            </a:extLst>
          </p:cNvPr>
          <p:cNvSpPr txBox="1"/>
          <p:nvPr/>
        </p:nvSpPr>
        <p:spPr>
          <a:xfrm>
            <a:off x="810491" y="6347957"/>
            <a:ext cx="52785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b="1" dirty="0">
                <a:solidFill>
                  <a:srgbClr val="0070C0"/>
                </a:solidFill>
                <a:latin typeface="GENISO" panose="02000400000000000000" pitchFamily="2" charset="0"/>
                <a:cs typeface="GENISO" panose="02000400000000000000" pitchFamily="2" charset="0"/>
              </a:rPr>
              <a:t>Compromisso com o Futuro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D3210AC-F439-362C-FD36-A0C6A58EC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17</a:t>
            </a:fld>
            <a:endParaRPr lang="pt-BR"/>
          </a:p>
        </p:txBody>
      </p:sp>
      <p:pic>
        <p:nvPicPr>
          <p:cNvPr id="9" name="Imagem 8" descr="Diagrama&#10;&#10;O conteúdo gerado por IA pode estar incorreto.">
            <a:extLst>
              <a:ext uri="{FF2B5EF4-FFF2-40B4-BE49-F238E27FC236}">
                <a16:creationId xmlns:a16="http://schemas.microsoft.com/office/drawing/2014/main" id="{C915B110-854E-5E19-3233-72F1A15EB1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53"/>
          <a:stretch>
            <a:fillRect/>
          </a:stretch>
        </p:blipFill>
        <p:spPr>
          <a:xfrm>
            <a:off x="0" y="197200"/>
            <a:ext cx="6858000" cy="57845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52A7CF6C-C1DE-1A3D-6FDD-6031F126927B}"/>
              </a:ext>
            </a:extLst>
          </p:cNvPr>
          <p:cNvSpPr txBox="1"/>
          <p:nvPr/>
        </p:nvSpPr>
        <p:spPr>
          <a:xfrm>
            <a:off x="2415778" y="2376943"/>
            <a:ext cx="21181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GENISO" panose="02000400000000000000" pitchFamily="2" charset="0"/>
              </a:rPr>
              <a:t>08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BEA877EA-94C0-0264-7824-472EAA5597EC}"/>
              </a:ext>
            </a:extLst>
          </p:cNvPr>
          <p:cNvSpPr/>
          <p:nvPr/>
        </p:nvSpPr>
        <p:spPr>
          <a:xfrm flipH="1">
            <a:off x="-1" y="9396734"/>
            <a:ext cx="685799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51085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65872F-19C4-CA57-694B-F96F2C7051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7BC241F3-83BE-DAB8-6403-2E9ACAC08636}"/>
              </a:ext>
            </a:extLst>
          </p:cNvPr>
          <p:cNvSpPr txBox="1"/>
          <p:nvPr/>
        </p:nvSpPr>
        <p:spPr>
          <a:xfrm>
            <a:off x="304800" y="1761476"/>
            <a:ext cx="6457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A arquitetura sustentável é uma vertente contemporânea que busca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minimizar o impacto ambiental das construções, utilizando recursos de forma eficiente e promovendo o bem-estar.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6C46360-3E04-8751-E7AD-795E4A41D8CD}"/>
              </a:ext>
            </a:extLst>
          </p:cNvPr>
          <p:cNvSpPr txBox="1"/>
          <p:nvPr/>
        </p:nvSpPr>
        <p:spPr>
          <a:xfrm>
            <a:off x="304800" y="509266"/>
            <a:ext cx="6457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Impact" panose="020B0806030902050204" pitchFamily="34" charset="0"/>
              </a:rPr>
              <a:t>Compromisso com o Futuro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0C11FC1-4A45-0CDD-CA96-4B5A709481CC}"/>
              </a:ext>
            </a:extLst>
          </p:cNvPr>
          <p:cNvSpPr txBox="1"/>
          <p:nvPr/>
        </p:nvSpPr>
        <p:spPr>
          <a:xfrm>
            <a:off x="304800" y="3084915"/>
            <a:ext cx="6457950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Estratégias Sustentáveis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Materiais ecológicos: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Reciclados ou de baixo impacto ambiental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Energia renovável: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Painéis solares, turbinas eólicas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Eficiência hídrica: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Captação de água da chuva e reutilização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Iluminação natural: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Aproveitamento máximo da luz do dia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Ventilação natural: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Redução do uso de ar condicionado</a:t>
            </a:r>
          </a:p>
          <a:p>
            <a:endParaRPr lang="pt-BR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Telhados verdes: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Integração com a paisagem e isolamento térmico</a:t>
            </a:r>
          </a:p>
          <a:p>
            <a:endParaRPr lang="pt-BR" sz="1400" i="1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400" b="1" i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Exemplo Contemporâneo</a:t>
            </a:r>
          </a:p>
          <a:p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Pixel Building (Melbourne, Austrália)</a:t>
            </a:r>
          </a:p>
          <a:p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Um dos edifícios mais sustentáveis do mundo, com fachada colorida, sistemas de captação de água e energia, demonstrando que a arquitetura pode ser ecologicamente consciente e visualmente atraente</a:t>
            </a:r>
            <a:endParaRPr lang="pt-BR" sz="1200" i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FABD663C-564E-0EF3-81EF-906A06662628}"/>
              </a:ext>
            </a:extLst>
          </p:cNvPr>
          <p:cNvSpPr/>
          <p:nvPr/>
        </p:nvSpPr>
        <p:spPr>
          <a:xfrm>
            <a:off x="0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25C43671-DC00-B61D-3E0B-58FD8ABE5430}"/>
              </a:ext>
            </a:extLst>
          </p:cNvPr>
          <p:cNvCxnSpPr/>
          <p:nvPr/>
        </p:nvCxnSpPr>
        <p:spPr>
          <a:xfrm>
            <a:off x="477982" y="1454727"/>
            <a:ext cx="5902036" cy="0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3728CBA3-D637-AEB4-EF32-707D9F64F0A6}"/>
              </a:ext>
            </a:extLst>
          </p:cNvPr>
          <p:cNvSpPr/>
          <p:nvPr/>
        </p:nvSpPr>
        <p:spPr>
          <a:xfrm>
            <a:off x="129594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1E160932-FA2A-D429-3E27-7F7435EFEDBF}"/>
              </a:ext>
            </a:extLst>
          </p:cNvPr>
          <p:cNvSpPr/>
          <p:nvPr/>
        </p:nvSpPr>
        <p:spPr>
          <a:xfrm flipH="1">
            <a:off x="238990" y="9396734"/>
            <a:ext cx="661900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Uma imagem contendo Diagrama&#10;&#10;O conteúdo gerado por IA pode estar incorreto.">
            <a:extLst>
              <a:ext uri="{FF2B5EF4-FFF2-40B4-BE49-F238E27FC236}">
                <a16:creationId xmlns:a16="http://schemas.microsoft.com/office/drawing/2014/main" id="{AEFD967D-B260-2FB9-B4E8-49FAF00D68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32" b="22632"/>
          <a:stretch>
            <a:fillRect/>
          </a:stretch>
        </p:blipFill>
        <p:spPr>
          <a:xfrm>
            <a:off x="3091544" y="7422552"/>
            <a:ext cx="3737016" cy="1970727"/>
          </a:xfrm>
          <a:prstGeom prst="rect">
            <a:avLst/>
          </a:prstGeom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43ED4E3C-F655-3CE5-5167-9FD8A9E63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24581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955CC30-046E-D35E-19D1-5EC5703F2E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B2B4BAA1-31D8-6B3F-D77E-F5E7189DC573}"/>
              </a:ext>
            </a:extLst>
          </p:cNvPr>
          <p:cNvSpPr txBox="1"/>
          <p:nvPr/>
        </p:nvSpPr>
        <p:spPr>
          <a:xfrm>
            <a:off x="0" y="1181408"/>
            <a:ext cx="6858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b="1" dirty="0">
                <a:solidFill>
                  <a:srgbClr val="0070C0"/>
                </a:solidFill>
                <a:latin typeface="GENISO" panose="02000400000000000000" pitchFamily="2" charset="0"/>
                <a:cs typeface="GENISO" panose="02000400000000000000" pitchFamily="2" charset="0"/>
              </a:rPr>
              <a:t>A Arquitetura Continua Evoluindo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EDBD0C0-3C67-475F-1A3B-1272DE445958}"/>
              </a:ext>
            </a:extLst>
          </p:cNvPr>
          <p:cNvSpPr txBox="1"/>
          <p:nvPr/>
        </p:nvSpPr>
        <p:spPr>
          <a:xfrm>
            <a:off x="562882" y="3096626"/>
            <a:ext cx="57322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jornada da arquitetura é a jornada da própria humanidade. Cada período refletiu os valores, tecnologias e aspirações de sua época.</a:t>
            </a: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0CACBC4F-0F8B-05CB-7BFB-0A3DD4C33836}"/>
              </a:ext>
            </a:extLst>
          </p:cNvPr>
          <p:cNvSpPr/>
          <p:nvPr/>
        </p:nvSpPr>
        <p:spPr>
          <a:xfrm>
            <a:off x="362858" y="5347925"/>
            <a:ext cx="6154057" cy="2747295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E52F6A0-B30D-8228-3B51-071330F55772}"/>
              </a:ext>
            </a:extLst>
          </p:cNvPr>
          <p:cNvSpPr txBox="1"/>
          <p:nvPr/>
        </p:nvSpPr>
        <p:spPr>
          <a:xfrm>
            <a:off x="2195287" y="5546598"/>
            <a:ext cx="246742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Uma Síntese dos Períodos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6280460-581A-339B-C63B-43D78223C22E}"/>
              </a:ext>
            </a:extLst>
          </p:cNvPr>
          <p:cNvSpPr txBox="1"/>
          <p:nvPr/>
        </p:nvSpPr>
        <p:spPr>
          <a:xfrm>
            <a:off x="784679" y="6036079"/>
            <a:ext cx="55104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Pré-história: </a:t>
            </a:r>
            <a:r>
              <a:rPr lang="pt-BR" sz="16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Proteção e significado ritual</a:t>
            </a:r>
          </a:p>
          <a:p>
            <a:r>
              <a:rPr lang="pt-BR" sz="16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Antiguidade: </a:t>
            </a:r>
            <a:r>
              <a:rPr lang="pt-BR" sz="16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Monumentalidade e engenharia</a:t>
            </a:r>
          </a:p>
          <a:p>
            <a:r>
              <a:rPr lang="pt-BR" sz="16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Idade Média: </a:t>
            </a:r>
            <a:r>
              <a:rPr lang="pt-BR" sz="16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Espiritualidade e inovação técnica</a:t>
            </a:r>
          </a:p>
          <a:p>
            <a:r>
              <a:rPr lang="pt-BR" sz="16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Renascimento e Barroco: </a:t>
            </a:r>
            <a:r>
              <a:rPr lang="pt-BR" sz="16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Proporção e exuberância</a:t>
            </a:r>
          </a:p>
          <a:p>
            <a:r>
              <a:rPr lang="pt-BR" sz="16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Modernismo: </a:t>
            </a:r>
            <a:r>
              <a:rPr lang="pt-BR" sz="16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Funcionalidade e minimalismo</a:t>
            </a:r>
          </a:p>
          <a:p>
            <a:r>
              <a:rPr lang="pt-BR" sz="16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Contemporaneidade: </a:t>
            </a:r>
            <a:r>
              <a:rPr lang="pt-BR" sz="16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Diversidade, inovação e sustentabilidade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8D9A48DD-F0BB-B5F6-3785-DA09F9DED8A3}"/>
              </a:ext>
            </a:extLst>
          </p:cNvPr>
          <p:cNvSpPr txBox="1"/>
          <p:nvPr/>
        </p:nvSpPr>
        <p:spPr>
          <a:xfrm>
            <a:off x="1" y="8218332"/>
            <a:ext cx="6857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200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Hoje, a arquitetura enfrenta novos desafios: sustentabilidade, inclusão social e resiliência climática. </a:t>
            </a:r>
          </a:p>
          <a:p>
            <a:pPr algn="ctr"/>
            <a:r>
              <a:rPr lang="pt-BR" sz="1200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 futuro promete edifícios inteligentes e espaços que promovem bem-estar.</a:t>
            </a:r>
          </a:p>
          <a:p>
            <a:pPr algn="ctr"/>
            <a:endParaRPr lang="pt-BR" sz="1200" i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1200" i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arquitetura é sobre </a:t>
            </a:r>
            <a:r>
              <a:rPr lang="pt-BR" sz="1200" i="1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criar espaços onde a vida acontece.</a:t>
            </a:r>
            <a:endParaRPr lang="pt-BR" sz="1200" i="1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Espaço Reservado para Número de Slide 12">
            <a:extLst>
              <a:ext uri="{FF2B5EF4-FFF2-40B4-BE49-F238E27FC236}">
                <a16:creationId xmlns:a16="http://schemas.microsoft.com/office/drawing/2014/main" id="{3B808EC4-8481-3AAE-6954-B46FB583A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50890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E5EB4E-A0BA-7471-DCCD-B2847E2BE8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D594570-C998-4797-1B89-6C162AAABFBA}"/>
              </a:ext>
            </a:extLst>
          </p:cNvPr>
          <p:cNvSpPr txBox="1"/>
          <p:nvPr/>
        </p:nvSpPr>
        <p:spPr>
          <a:xfrm>
            <a:off x="319519" y="1670065"/>
            <a:ext cx="645795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A arquitetura está presente em todos os lugares: 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nas casas em que vivemos, nos prédios que admiramos e nas cidades que percorremos.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Mas você já parou para pensar como ela evoluiu ao longo do tempo?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Este </a:t>
            </a:r>
            <a:r>
              <a:rPr lang="pt-BR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eBook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 é uma viagem pela história da arquitetura, mostrando como o ser humano transformou pedra, madeira e concreto em obras que refletem cultura, poder, fé e criatividade. 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Da simplicidade dos abrigos pré-históricos aos arranha-céus futuristas, cada época traz ideias, técnicas e estilos únicos, que ainda influenciam o mundo em que vivemos.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Prepare-se para descobrir as histórias por trás das formas, conhecer exemplos reais e entender como a arquitetura é, acima de tudo, uma expressão da vida humana.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EA3EEA18-10FD-79A6-A4E5-D8A7CB5FD7D4}"/>
              </a:ext>
            </a:extLst>
          </p:cNvPr>
          <p:cNvSpPr txBox="1"/>
          <p:nvPr/>
        </p:nvSpPr>
        <p:spPr>
          <a:xfrm>
            <a:off x="293401" y="360686"/>
            <a:ext cx="6457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Impact" panose="020B0806030902050204" pitchFamily="34" charset="0"/>
              </a:rPr>
              <a:t>INTRODUÇÃO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341C08BC-8E78-9158-BCE3-FD0E9C2A0331}"/>
              </a:ext>
            </a:extLst>
          </p:cNvPr>
          <p:cNvSpPr/>
          <p:nvPr/>
        </p:nvSpPr>
        <p:spPr>
          <a:xfrm>
            <a:off x="0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4B7F82A0-719C-F9EA-D652-D355DA5696DA}"/>
              </a:ext>
            </a:extLst>
          </p:cNvPr>
          <p:cNvCxnSpPr/>
          <p:nvPr/>
        </p:nvCxnSpPr>
        <p:spPr>
          <a:xfrm>
            <a:off x="477982" y="1454727"/>
            <a:ext cx="5902036" cy="0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831016A2-EA3A-8B63-85B6-53AF1638A9A0}"/>
              </a:ext>
            </a:extLst>
          </p:cNvPr>
          <p:cNvSpPr/>
          <p:nvPr/>
        </p:nvSpPr>
        <p:spPr>
          <a:xfrm>
            <a:off x="129594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DA8C0113-2714-B7C4-8697-62300E8751DF}"/>
              </a:ext>
            </a:extLst>
          </p:cNvPr>
          <p:cNvSpPr/>
          <p:nvPr/>
        </p:nvSpPr>
        <p:spPr>
          <a:xfrm flipH="1">
            <a:off x="238990" y="9396734"/>
            <a:ext cx="661900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C2019EE-4A74-C600-2672-4172540E0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2</a:t>
            </a:fld>
            <a:endParaRPr lang="pt-BR"/>
          </a:p>
        </p:txBody>
      </p:sp>
      <p:pic>
        <p:nvPicPr>
          <p:cNvPr id="19" name="Imagem 18" descr="Diagrama, Desenho técnico&#10;&#10;O conteúdo gerado por IA pode estar incorreto.">
            <a:extLst>
              <a:ext uri="{FF2B5EF4-FFF2-40B4-BE49-F238E27FC236}">
                <a16:creationId xmlns:a16="http://schemas.microsoft.com/office/drawing/2014/main" id="{7ED0834A-C040-2396-E04C-3239AEAE2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11" b="34166"/>
          <a:stretch>
            <a:fillRect/>
          </a:stretch>
        </p:blipFill>
        <p:spPr>
          <a:xfrm>
            <a:off x="293401" y="6953250"/>
            <a:ext cx="6564592" cy="244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2249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A35C73-CD82-6D05-B0E0-7B6C0C192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6448627B-83AF-667C-074C-DDABE55B9CAC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06060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 descr="Foto preta e branca de um prédio&#10;&#10;O conteúdo gerado por IA pode estar incorreto.">
            <a:extLst>
              <a:ext uri="{FF2B5EF4-FFF2-40B4-BE49-F238E27FC236}">
                <a16:creationId xmlns:a16="http://schemas.microsoft.com/office/drawing/2014/main" id="{14DBB711-9D97-364D-4033-FC7984FD8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9" t="25172" r="13056" b="9415"/>
          <a:stretch>
            <a:fillRect/>
          </a:stretch>
        </p:blipFill>
        <p:spPr>
          <a:xfrm>
            <a:off x="781050" y="1375096"/>
            <a:ext cx="5181600" cy="4486061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CBD9BCAE-284C-17A7-0F29-A830392BF990}"/>
              </a:ext>
            </a:extLst>
          </p:cNvPr>
          <p:cNvSpPr txBox="1"/>
          <p:nvPr/>
        </p:nvSpPr>
        <p:spPr>
          <a:xfrm>
            <a:off x="1280578" y="373402"/>
            <a:ext cx="41290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600" b="1" dirty="0">
                <a:solidFill>
                  <a:schemeClr val="bg1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NISO" panose="02000400000000000000" pitchFamily="2" charset="0"/>
                <a:cs typeface="GENISO" panose="02000400000000000000" pitchFamily="2" charset="0"/>
              </a:rPr>
              <a:t>ARCH</a:t>
            </a:r>
            <a:r>
              <a:rPr lang="pt-BR" sz="5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NISO" panose="02000400000000000000" pitchFamily="2" charset="0"/>
                <a:cs typeface="GENISO" panose="02000400000000000000" pitchFamily="2" charset="0"/>
              </a:rPr>
              <a:t> </a:t>
            </a:r>
            <a:r>
              <a:rPr lang="pt-BR" sz="5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NISO" panose="02000400000000000000" pitchFamily="2" charset="0"/>
                <a:cs typeface="GENISO" panose="02000400000000000000" pitchFamily="2" charset="0"/>
              </a:rPr>
              <a:t>VERSO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52601B5-6A3F-B1DD-9382-3CF51D92E1CC}"/>
              </a:ext>
            </a:extLst>
          </p:cNvPr>
          <p:cNvSpPr txBox="1"/>
          <p:nvPr/>
        </p:nvSpPr>
        <p:spPr>
          <a:xfrm>
            <a:off x="1835734" y="988954"/>
            <a:ext cx="30187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bg1"/>
                </a:solidFill>
                <a:latin typeface="Impact" panose="020B0806030902050204" pitchFamily="34" charset="0"/>
              </a:rPr>
              <a:t>Uma jornada no tempo</a:t>
            </a:r>
          </a:p>
        </p:txBody>
      </p:sp>
      <p:sp>
        <p:nvSpPr>
          <p:cNvPr id="2" name="texto_componente">
            <a:extLst>
              <a:ext uri="{FF2B5EF4-FFF2-40B4-BE49-F238E27FC236}">
                <a16:creationId xmlns:a16="http://schemas.microsoft.com/office/drawing/2014/main" id="{7C9A5F66-2B00-BE79-288B-85EF2A065AF5}"/>
              </a:ext>
            </a:extLst>
          </p:cNvPr>
          <p:cNvSpPr txBox="1"/>
          <p:nvPr/>
        </p:nvSpPr>
        <p:spPr>
          <a:xfrm>
            <a:off x="304800" y="6042579"/>
            <a:ext cx="6248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Esse Ebook foi gerado por IA, (imagens e textos) e diagramado por humano.</a:t>
            </a:r>
            <a:br>
              <a:rPr lang="pt-BR" sz="20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0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 passo a passo se encontra no meu Github.</a:t>
            </a:r>
            <a:br>
              <a:rPr lang="pt-BR" sz="20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pt-BR" sz="2000" dirty="0">
                <a:solidFill>
                  <a:srgbClr val="FFFF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Esse conteúdo foi gerado com fins de estudo e aprendizado, não foi realizado uma validação cuidadosa humana no conteúdo e pode conter erros gerados por uma IA.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30F0EDBA-EE68-6C0E-9679-4617C570E759}"/>
              </a:ext>
            </a:extLst>
          </p:cNvPr>
          <p:cNvSpPr/>
          <p:nvPr/>
        </p:nvSpPr>
        <p:spPr>
          <a:xfrm flipH="1">
            <a:off x="-1" y="9396734"/>
            <a:ext cx="685799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7CF7029E-C8C4-28C5-787F-B8A7ACE6FA72}"/>
              </a:ext>
            </a:extLst>
          </p:cNvPr>
          <p:cNvSpPr/>
          <p:nvPr/>
        </p:nvSpPr>
        <p:spPr>
          <a:xfrm>
            <a:off x="-57150" y="9494126"/>
            <a:ext cx="685800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chemeClr val="bg1"/>
                </a:solidFill>
                <a:latin typeface="Calibri" panose="020F0502020204030204" pitchFamily="34" charset="0"/>
                <a:ea typeface="Noto Sans" pitchFamily="34" charset="-122"/>
                <a:cs typeface="Calibri" panose="020F0502020204030204" pitchFamily="34" charset="0"/>
              </a:rPr>
              <a:t>CRIADO POR MAYARA OLIVEIRA</a:t>
            </a:r>
            <a:endParaRPr lang="en-US" sz="20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558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A2A1E31-091E-0A63-260A-6538DF659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m 15" descr="Diagrama&#10;&#10;O conteúdo gerado por IA pode estar incorreto.">
            <a:extLst>
              <a:ext uri="{FF2B5EF4-FFF2-40B4-BE49-F238E27FC236}">
                <a16:creationId xmlns:a16="http://schemas.microsoft.com/office/drawing/2014/main" id="{DAC63E10-3139-F437-BC09-750109C804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53"/>
          <a:stretch>
            <a:fillRect/>
          </a:stretch>
        </p:blipFill>
        <p:spPr>
          <a:xfrm>
            <a:off x="0" y="197200"/>
            <a:ext cx="6858000" cy="5784500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FB479465-B8CB-6B65-C818-48517088D6B5}"/>
              </a:ext>
            </a:extLst>
          </p:cNvPr>
          <p:cNvSpPr txBox="1"/>
          <p:nvPr/>
        </p:nvSpPr>
        <p:spPr>
          <a:xfrm>
            <a:off x="1250156" y="6347957"/>
            <a:ext cx="450294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b="1" dirty="0">
                <a:solidFill>
                  <a:srgbClr val="0070C0"/>
                </a:solidFill>
                <a:latin typeface="GENISO" panose="02000400000000000000" pitchFamily="2" charset="0"/>
                <a:cs typeface="GENISO" panose="02000400000000000000" pitchFamily="2" charset="0"/>
              </a:rPr>
              <a:t>Os Primeiros Abrigos da Humanidade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FD7C248-FA12-EBF3-10CC-B1A17E7606C4}"/>
              </a:ext>
            </a:extLst>
          </p:cNvPr>
          <p:cNvSpPr txBox="1"/>
          <p:nvPr/>
        </p:nvSpPr>
        <p:spPr>
          <a:xfrm>
            <a:off x="2415778" y="2376943"/>
            <a:ext cx="20264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GENISO" panose="02000400000000000000" pitchFamily="2" charset="0"/>
              </a:rPr>
              <a:t>01</a:t>
            </a:r>
          </a:p>
        </p:txBody>
      </p:sp>
      <p:sp>
        <p:nvSpPr>
          <p:cNvPr id="13" name="Espaço Reservado para Número de Slide 12">
            <a:extLst>
              <a:ext uri="{FF2B5EF4-FFF2-40B4-BE49-F238E27FC236}">
                <a16:creationId xmlns:a16="http://schemas.microsoft.com/office/drawing/2014/main" id="{88D679F0-21FC-9436-324A-9EAFDAB30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3</a:t>
            </a:fld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9B37EEF9-CB06-DF4A-8B34-16F84B0D62A6}"/>
              </a:ext>
            </a:extLst>
          </p:cNvPr>
          <p:cNvSpPr/>
          <p:nvPr/>
        </p:nvSpPr>
        <p:spPr>
          <a:xfrm flipH="1">
            <a:off x="-1" y="9396734"/>
            <a:ext cx="685799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1177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569BD-5325-410C-F7DF-7BC8A9EC9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6CEE5B7-DFE7-D98A-E2B2-22BDA4B28BB2}"/>
              </a:ext>
            </a:extLst>
          </p:cNvPr>
          <p:cNvSpPr txBox="1"/>
          <p:nvPr/>
        </p:nvSpPr>
        <p:spPr>
          <a:xfrm>
            <a:off x="304800" y="1761476"/>
            <a:ext cx="64579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A arquitetura nasceu da necessidade básica de </a:t>
            </a:r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abrigo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 contra intempéries e predadores. Inicialmente, o homem utilizava cavernas naturais.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Com a transição do nomadismo para o sedentarismo no período Neolítico, surgiram as primeiras estruturas construídas e os monumentos de pedra.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2E64646-618F-F5CE-B949-F36D68CA7E42}"/>
              </a:ext>
            </a:extLst>
          </p:cNvPr>
          <p:cNvSpPr txBox="1"/>
          <p:nvPr/>
        </p:nvSpPr>
        <p:spPr>
          <a:xfrm>
            <a:off x="304800" y="509266"/>
            <a:ext cx="6457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Impact" panose="020B0806030902050204" pitchFamily="34" charset="0"/>
              </a:rPr>
              <a:t>Os Primeiros Abrigos da Humanidade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CD631B92-B6B1-B3E0-17C2-938D0125A95C}"/>
              </a:ext>
            </a:extLst>
          </p:cNvPr>
          <p:cNvSpPr txBox="1"/>
          <p:nvPr/>
        </p:nvSpPr>
        <p:spPr>
          <a:xfrm>
            <a:off x="290652" y="3075241"/>
            <a:ext cx="64579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err="1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Megálitos</a:t>
            </a:r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Monumentos de Pedra</a:t>
            </a:r>
          </a:p>
          <a:p>
            <a:endParaRPr lang="pt-BR" sz="2400" b="1" dirty="0">
              <a:solidFill>
                <a:schemeClr val="tx2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Dólmens: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Estruturas funerárias em forma de mesa de pedra.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Exemplo: Dólmen de Menga (Espanha)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Menires: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Pedras isoladas fincadas verticalmente, com significado religioso.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Exemplo: Menires de </a:t>
            </a:r>
            <a:r>
              <a:rPr lang="pt-BR" sz="1600" dirty="0" err="1">
                <a:latin typeface="Calibri" panose="020F0502020204030204" pitchFamily="34" charset="0"/>
                <a:cs typeface="Calibri" panose="020F0502020204030204" pitchFamily="34" charset="0"/>
              </a:rPr>
              <a:t>Carnac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 (França)</a:t>
            </a:r>
          </a:p>
          <a:p>
            <a:endParaRPr lang="pt-BR" sz="1600" dirty="0">
              <a:solidFill>
                <a:schemeClr val="tx2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Cromeleques: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Círculos de menires para rituais e observação astronômica.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Exemplo: Stonehenge (Inglaterra) - alinha-se com eventos solares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D5E02029-6A75-91A9-EC2E-BDAC4C3D5D23}"/>
              </a:ext>
            </a:extLst>
          </p:cNvPr>
          <p:cNvSpPr/>
          <p:nvPr/>
        </p:nvSpPr>
        <p:spPr>
          <a:xfrm>
            <a:off x="0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6BD2536D-B9F5-84C8-1E5F-026B9682D9BF}"/>
              </a:ext>
            </a:extLst>
          </p:cNvPr>
          <p:cNvCxnSpPr/>
          <p:nvPr/>
        </p:nvCxnSpPr>
        <p:spPr>
          <a:xfrm>
            <a:off x="477982" y="1454727"/>
            <a:ext cx="5902036" cy="0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Imagem 14" descr="Desenho de personagem&#10;&#10;O conteúdo gerado por IA pode estar incorreto.">
            <a:extLst>
              <a:ext uri="{FF2B5EF4-FFF2-40B4-BE49-F238E27FC236}">
                <a16:creationId xmlns:a16="http://schemas.microsoft.com/office/drawing/2014/main" id="{47E9BA69-78A3-4187-4B1A-84C7536D00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972" b="28361"/>
          <a:stretch>
            <a:fillRect/>
          </a:stretch>
        </p:blipFill>
        <p:spPr>
          <a:xfrm>
            <a:off x="304800" y="6640920"/>
            <a:ext cx="6457950" cy="2432575"/>
          </a:xfrm>
          <a:prstGeom prst="rect">
            <a:avLst/>
          </a:prstGeom>
        </p:spPr>
      </p:pic>
      <p:sp>
        <p:nvSpPr>
          <p:cNvPr id="16" name="Retângulo 15">
            <a:extLst>
              <a:ext uri="{FF2B5EF4-FFF2-40B4-BE49-F238E27FC236}">
                <a16:creationId xmlns:a16="http://schemas.microsoft.com/office/drawing/2014/main" id="{EAAA0D29-C5E7-9310-B4BD-3A1F34D7B739}"/>
              </a:ext>
            </a:extLst>
          </p:cNvPr>
          <p:cNvSpPr/>
          <p:nvPr/>
        </p:nvSpPr>
        <p:spPr>
          <a:xfrm>
            <a:off x="129594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355461EB-FEC8-494E-23F1-276FEED28EBE}"/>
              </a:ext>
            </a:extLst>
          </p:cNvPr>
          <p:cNvSpPr/>
          <p:nvPr/>
        </p:nvSpPr>
        <p:spPr>
          <a:xfrm flipH="1">
            <a:off x="238990" y="9396734"/>
            <a:ext cx="661900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337351-43DB-E30E-961D-BBA0A76D7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2099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B0F6FC-3CB6-DABB-EFB9-BEC261EB0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2A27CFB3-6BEE-BB62-30B8-787390AD7E4D}"/>
              </a:ext>
            </a:extLst>
          </p:cNvPr>
          <p:cNvSpPr txBox="1"/>
          <p:nvPr/>
        </p:nvSpPr>
        <p:spPr>
          <a:xfrm>
            <a:off x="810491" y="6347957"/>
            <a:ext cx="527858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b="1" dirty="0">
                <a:solidFill>
                  <a:srgbClr val="0070C0"/>
                </a:solidFill>
                <a:latin typeface="GENISO" panose="02000400000000000000" pitchFamily="2" charset="0"/>
                <a:cs typeface="GENISO" panose="02000400000000000000" pitchFamily="2" charset="0"/>
              </a:rPr>
              <a:t>O Esplendor das Civilizações Clássicas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C03CF16-FDE0-8163-6258-8EA879F401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5</a:t>
            </a:fld>
            <a:endParaRPr lang="pt-BR"/>
          </a:p>
        </p:txBody>
      </p:sp>
      <p:pic>
        <p:nvPicPr>
          <p:cNvPr id="11" name="Imagem 10" descr="Diagrama&#10;&#10;O conteúdo gerado por IA pode estar incorreto.">
            <a:extLst>
              <a:ext uri="{FF2B5EF4-FFF2-40B4-BE49-F238E27FC236}">
                <a16:creationId xmlns:a16="http://schemas.microsoft.com/office/drawing/2014/main" id="{86589B07-D107-B83A-DD1C-524844930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53"/>
          <a:stretch>
            <a:fillRect/>
          </a:stretch>
        </p:blipFill>
        <p:spPr>
          <a:xfrm>
            <a:off x="0" y="197200"/>
            <a:ext cx="6858000" cy="578450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1C172A07-ED36-C2FF-C58A-347300DB8FBB}"/>
              </a:ext>
            </a:extLst>
          </p:cNvPr>
          <p:cNvSpPr txBox="1"/>
          <p:nvPr/>
        </p:nvSpPr>
        <p:spPr>
          <a:xfrm>
            <a:off x="2362200" y="2376943"/>
            <a:ext cx="20800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GENISO" panose="02000400000000000000" pitchFamily="2" charset="0"/>
              </a:rPr>
              <a:t>02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B5859452-DEAE-76DA-1895-E45C31140A81}"/>
              </a:ext>
            </a:extLst>
          </p:cNvPr>
          <p:cNvSpPr/>
          <p:nvPr/>
        </p:nvSpPr>
        <p:spPr>
          <a:xfrm flipH="1">
            <a:off x="-1" y="9396734"/>
            <a:ext cx="685799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9271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BD827D-322F-987A-AD22-F936CF9509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2C4F552-BAB0-9DA5-C68A-14D818B0FAF9}"/>
              </a:ext>
            </a:extLst>
          </p:cNvPr>
          <p:cNvSpPr txBox="1"/>
          <p:nvPr/>
        </p:nvSpPr>
        <p:spPr>
          <a:xfrm>
            <a:off x="304800" y="1761476"/>
            <a:ext cx="6457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A Antiguidade marcou o surgimento de grandes civilizações que desenvolveram arquiteturas monumentais, refletindo poder, crenças e avanços tecnológicos.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017CC03-EEA8-9D29-93B0-4BB0845B60B7}"/>
              </a:ext>
            </a:extLst>
          </p:cNvPr>
          <p:cNvSpPr txBox="1"/>
          <p:nvPr/>
        </p:nvSpPr>
        <p:spPr>
          <a:xfrm>
            <a:off x="304800" y="509266"/>
            <a:ext cx="64579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Impact" panose="020B0806030902050204" pitchFamily="34" charset="0"/>
              </a:rPr>
              <a:t>O Esplendor das</a:t>
            </a:r>
          </a:p>
          <a:p>
            <a:r>
              <a:rPr lang="pt-BR" sz="3200" dirty="0">
                <a:latin typeface="Impact" panose="020B0806030902050204" pitchFamily="34" charset="0"/>
              </a:rPr>
              <a:t>Civilizações Clássicas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D3E79F6-AE6B-D56F-2CE5-947DC532A410}"/>
              </a:ext>
            </a:extLst>
          </p:cNvPr>
          <p:cNvSpPr txBox="1"/>
          <p:nvPr/>
        </p:nvSpPr>
        <p:spPr>
          <a:xfrm>
            <a:off x="304800" y="2696650"/>
            <a:ext cx="64579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Egito Antigo: O Culto à Eternidade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Monumentalidade e forte ligação com a religião. Construções feitas para durar para sempre.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Pirâmides: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Túmulos grandiosos para faraós.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Pirâmides de Gizé (Quéops)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Templos: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Dedicados a deuses, com colunatas e hieróglifos.</a:t>
            </a:r>
          </a:p>
          <a:p>
            <a:r>
              <a:rPr lang="pt-BR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Templo de Luxor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Grécia Antiga: Harmonia e Proporção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Busca pela harmonia, proporção e beleza estética. Introduziram as ordens arquitetônicas.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Templos: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Centros religiosos e cívicos com proporções perfeitas.</a:t>
            </a:r>
          </a:p>
          <a:p>
            <a:r>
              <a:rPr lang="pt-BR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Partenon em Atenas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Roma Antiga: Engenharia e Funcionalidade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Inovações com arcos, cúpulas e concreto. Construções para o bem público.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Coliseu: Anfiteatro colossal. Aquedutos: Infraestrutura avançada.</a:t>
            </a:r>
          </a:p>
          <a:p>
            <a:r>
              <a:rPr lang="pt-BR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Panteão (maior cúpula não suportada)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17B3050-85C2-0EE6-DC54-C8C2F02247F8}"/>
              </a:ext>
            </a:extLst>
          </p:cNvPr>
          <p:cNvSpPr/>
          <p:nvPr/>
        </p:nvSpPr>
        <p:spPr>
          <a:xfrm>
            <a:off x="0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06C4119A-BEA0-5E16-5087-BB168C34E6DB}"/>
              </a:ext>
            </a:extLst>
          </p:cNvPr>
          <p:cNvCxnSpPr/>
          <p:nvPr/>
        </p:nvCxnSpPr>
        <p:spPr>
          <a:xfrm>
            <a:off x="477982" y="1454727"/>
            <a:ext cx="5902036" cy="0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398B1FCF-AB23-DD92-5A01-9EE7349ADD53}"/>
              </a:ext>
            </a:extLst>
          </p:cNvPr>
          <p:cNvSpPr/>
          <p:nvPr/>
        </p:nvSpPr>
        <p:spPr>
          <a:xfrm>
            <a:off x="129594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4D4359AA-A9E3-D185-06EF-07DC5C087286}"/>
              </a:ext>
            </a:extLst>
          </p:cNvPr>
          <p:cNvSpPr/>
          <p:nvPr/>
        </p:nvSpPr>
        <p:spPr>
          <a:xfrm flipH="1">
            <a:off x="238990" y="9396734"/>
            <a:ext cx="661900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Desenho preto e branco&#10;&#10;O conteúdo gerado por IA pode estar incorreto.">
            <a:extLst>
              <a:ext uri="{FF2B5EF4-FFF2-40B4-BE49-F238E27FC236}">
                <a16:creationId xmlns:a16="http://schemas.microsoft.com/office/drawing/2014/main" id="{9D62BA95-9134-9CC2-E364-840F70674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808" b="34646"/>
          <a:stretch>
            <a:fillRect/>
          </a:stretch>
        </p:blipFill>
        <p:spPr>
          <a:xfrm>
            <a:off x="259188" y="7713408"/>
            <a:ext cx="6598811" cy="1619708"/>
          </a:xfrm>
          <a:prstGeom prst="rect">
            <a:avLst/>
          </a:prstGeom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45B18F40-D453-AD25-EC38-08146D18E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030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9FCE3-82B9-DF75-5717-7D134C52A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7B66B6BB-4A3F-D606-174B-314C89AA172B}"/>
              </a:ext>
            </a:extLst>
          </p:cNvPr>
          <p:cNvSpPr txBox="1"/>
          <p:nvPr/>
        </p:nvSpPr>
        <p:spPr>
          <a:xfrm>
            <a:off x="810491" y="6347957"/>
            <a:ext cx="527858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b="1" dirty="0">
                <a:solidFill>
                  <a:srgbClr val="0070C0"/>
                </a:solidFill>
                <a:latin typeface="GENISO" panose="02000400000000000000" pitchFamily="2" charset="0"/>
                <a:cs typeface="GENISO" panose="02000400000000000000" pitchFamily="2" charset="0"/>
              </a:rPr>
              <a:t>A Era das Catedrais e Castelos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82EFF42-4A96-5B73-6EDB-91E9B851B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7</a:t>
            </a:fld>
            <a:endParaRPr lang="pt-BR"/>
          </a:p>
        </p:txBody>
      </p:sp>
      <p:pic>
        <p:nvPicPr>
          <p:cNvPr id="9" name="Imagem 8" descr="Diagrama&#10;&#10;O conteúdo gerado por IA pode estar incorreto.">
            <a:extLst>
              <a:ext uri="{FF2B5EF4-FFF2-40B4-BE49-F238E27FC236}">
                <a16:creationId xmlns:a16="http://schemas.microsoft.com/office/drawing/2014/main" id="{B8E0B392-F6F2-4F89-BEB2-7F1CFC0186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53"/>
          <a:stretch>
            <a:fillRect/>
          </a:stretch>
        </p:blipFill>
        <p:spPr>
          <a:xfrm>
            <a:off x="0" y="197200"/>
            <a:ext cx="6858000" cy="578450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BCEF9E5A-038B-286B-6DBE-718A42CDE117}"/>
              </a:ext>
            </a:extLst>
          </p:cNvPr>
          <p:cNvSpPr txBox="1"/>
          <p:nvPr/>
        </p:nvSpPr>
        <p:spPr>
          <a:xfrm>
            <a:off x="2415778" y="2376943"/>
            <a:ext cx="217527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GENISO" panose="02000400000000000000" pitchFamily="2" charset="0"/>
              </a:rPr>
              <a:t>03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A6F4033E-2666-70C4-2D12-62CE39DE8F8D}"/>
              </a:ext>
            </a:extLst>
          </p:cNvPr>
          <p:cNvSpPr/>
          <p:nvPr/>
        </p:nvSpPr>
        <p:spPr>
          <a:xfrm flipH="1">
            <a:off x="-1" y="9396734"/>
            <a:ext cx="685799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15581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29FC80-782D-1F7C-53B7-6463EDA18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C720D35-F291-8AB7-B47D-CFF800C30E08}"/>
              </a:ext>
            </a:extLst>
          </p:cNvPr>
          <p:cNvSpPr txBox="1"/>
          <p:nvPr/>
        </p:nvSpPr>
        <p:spPr>
          <a:xfrm>
            <a:off x="304800" y="1761476"/>
            <a:ext cx="6457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A arquitetura medieval foi profundamente influenciada pelo cristianismo e pelas estruturas feudais. As construções eram grandiosas e simbólicas.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10FDE40-5D1F-7303-BFEA-86C650CBA488}"/>
              </a:ext>
            </a:extLst>
          </p:cNvPr>
          <p:cNvSpPr txBox="1"/>
          <p:nvPr/>
        </p:nvSpPr>
        <p:spPr>
          <a:xfrm>
            <a:off x="304800" y="509266"/>
            <a:ext cx="6457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latin typeface="Impact" panose="020B0806030902050204" pitchFamily="34" charset="0"/>
              </a:rPr>
              <a:t>A Era das Catedrais e Castelos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B9E99A4-58BB-5700-DE0F-6DA7F13DFFC9}"/>
              </a:ext>
            </a:extLst>
          </p:cNvPr>
          <p:cNvSpPr txBox="1"/>
          <p:nvPr/>
        </p:nvSpPr>
        <p:spPr>
          <a:xfrm>
            <a:off x="304800" y="2613898"/>
            <a:ext cx="645795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Estilo Românico: Robustez e Espiritualidade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Séculos XI-XII. Marcado por solidez, paredes espessas e arcos de volta perfeita. Ambientes escuros que evocavam reverência.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Características: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 Abóbadas de berço, torres maciças, decoração austera.</a:t>
            </a:r>
          </a:p>
          <a:p>
            <a:r>
              <a:rPr lang="pt-BR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Catedral de Speyer (Alemanha)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Estilo Gótico: Luz, Leveza e Ascensão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Séculos XII-XV. Revolucionou a construção com arcos ogivais, abóbadas de ogivas e arcobotantes. Criava edifícios que desafiavam a gravidade.</a:t>
            </a:r>
          </a:p>
          <a:p>
            <a:r>
              <a:rPr lang="pt-BR" sz="1600" b="1" dirty="0">
                <a:latin typeface="Calibri" panose="020F0502020204030204" pitchFamily="34" charset="0"/>
                <a:cs typeface="Calibri" panose="020F0502020204030204" pitchFamily="34" charset="0"/>
              </a:rPr>
              <a:t>Características: </a:t>
            </a:r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Grandes vitrais coloridos, altura e verticalidade, estruturas que parecem flutuar.</a:t>
            </a:r>
          </a:p>
          <a:p>
            <a:r>
              <a:rPr lang="pt-BR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 err="1">
                <a:latin typeface="Calibri" panose="020F0502020204030204" pitchFamily="34" charset="0"/>
                <a:cs typeface="Calibri" panose="020F0502020204030204" pitchFamily="34" charset="0"/>
              </a:rPr>
              <a:t>Notre-Dame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 de Paris - ícone gótico com rosáceas e gárgulas</a:t>
            </a:r>
          </a:p>
          <a:p>
            <a:r>
              <a:rPr lang="pt-BR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Catedral de Chartres - impressionantes vitrais</a:t>
            </a:r>
          </a:p>
          <a:p>
            <a:endParaRPr lang="pt-BR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pt-BR" sz="16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Castelos Medievais: Fortalezas de Poder</a:t>
            </a:r>
          </a:p>
          <a:p>
            <a:r>
              <a:rPr lang="pt-BR" sz="1600" dirty="0">
                <a:latin typeface="Calibri" panose="020F0502020204030204" pitchFamily="34" charset="0"/>
                <a:cs typeface="Calibri" panose="020F0502020204030204" pitchFamily="34" charset="0"/>
              </a:rPr>
              <a:t>Residências senhoriais, centros administrativos e fortalezas defensivas. Muralhas, torres e fossos eram essenciais.</a:t>
            </a:r>
          </a:p>
          <a:p>
            <a:r>
              <a:rPr lang="pt-BR" sz="1400" b="1" i="1" dirty="0">
                <a:latin typeface="Calibri" panose="020F0502020204030204" pitchFamily="34" charset="0"/>
                <a:cs typeface="Calibri" panose="020F0502020204030204" pitchFamily="34" charset="0"/>
              </a:rPr>
              <a:t>Exemplo: 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Castelo de </a:t>
            </a:r>
            <a:r>
              <a:rPr lang="pt-BR" sz="1400" i="1" dirty="0" err="1">
                <a:latin typeface="Calibri" panose="020F0502020204030204" pitchFamily="34" charset="0"/>
                <a:cs typeface="Calibri" panose="020F0502020204030204" pitchFamily="34" charset="0"/>
              </a:rPr>
              <a:t>Conwy</a:t>
            </a:r>
            <a:r>
              <a:rPr lang="pt-BR" sz="1400" i="1" dirty="0">
                <a:latin typeface="Calibri" panose="020F0502020204030204" pitchFamily="34" charset="0"/>
                <a:cs typeface="Calibri" panose="020F0502020204030204" pitchFamily="34" charset="0"/>
              </a:rPr>
              <a:t> (País de Gales) - torres imponentes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91F302EA-B266-5EAE-870E-5EDF0D5BBCF6}"/>
              </a:ext>
            </a:extLst>
          </p:cNvPr>
          <p:cNvSpPr/>
          <p:nvPr/>
        </p:nvSpPr>
        <p:spPr>
          <a:xfrm>
            <a:off x="0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92DA7E46-1452-D00B-ACB1-1E0599B20A78}"/>
              </a:ext>
            </a:extLst>
          </p:cNvPr>
          <p:cNvCxnSpPr/>
          <p:nvPr/>
        </p:nvCxnSpPr>
        <p:spPr>
          <a:xfrm>
            <a:off x="477982" y="1454727"/>
            <a:ext cx="5902036" cy="0"/>
          </a:xfrm>
          <a:prstGeom prst="line">
            <a:avLst/>
          </a:prstGeom>
          <a:ln>
            <a:solidFill>
              <a:schemeClr val="tx2">
                <a:lumMod val="10000"/>
                <a:lumOff val="9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tângulo 15">
            <a:extLst>
              <a:ext uri="{FF2B5EF4-FFF2-40B4-BE49-F238E27FC236}">
                <a16:creationId xmlns:a16="http://schemas.microsoft.com/office/drawing/2014/main" id="{44DCA1F9-3D85-31B3-9925-3E8EFC19E50F}"/>
              </a:ext>
            </a:extLst>
          </p:cNvPr>
          <p:cNvSpPr/>
          <p:nvPr/>
        </p:nvSpPr>
        <p:spPr>
          <a:xfrm>
            <a:off x="129594" y="0"/>
            <a:ext cx="109397" cy="9906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44756F4B-C105-A5E6-E958-7E2B09A6063D}"/>
              </a:ext>
            </a:extLst>
          </p:cNvPr>
          <p:cNvSpPr/>
          <p:nvPr/>
        </p:nvSpPr>
        <p:spPr>
          <a:xfrm flipH="1">
            <a:off x="238988" y="9396734"/>
            <a:ext cx="6619011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Desenho preto e branco&#10;&#10;O conteúdo gerado por IA pode estar incorreto.">
            <a:extLst>
              <a:ext uri="{FF2B5EF4-FFF2-40B4-BE49-F238E27FC236}">
                <a16:creationId xmlns:a16="http://schemas.microsoft.com/office/drawing/2014/main" id="{2B51D230-A32D-F387-3128-CDD965D2D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028" b="33889"/>
          <a:stretch>
            <a:fillRect/>
          </a:stretch>
        </p:blipFill>
        <p:spPr>
          <a:xfrm>
            <a:off x="259188" y="7196518"/>
            <a:ext cx="6598811" cy="2117062"/>
          </a:xfrm>
          <a:prstGeom prst="rect">
            <a:avLst/>
          </a:prstGeom>
        </p:spPr>
      </p:pic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9DB715D8-46CD-3B7D-D78A-FD3C172D4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5480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D71AEE-68DF-32F5-DA0F-DBC2C840E4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ixaDeTexto 7">
            <a:extLst>
              <a:ext uri="{FF2B5EF4-FFF2-40B4-BE49-F238E27FC236}">
                <a16:creationId xmlns:a16="http://schemas.microsoft.com/office/drawing/2014/main" id="{3EBBBB21-1D6F-24D7-2C50-E92478AE2DF6}"/>
              </a:ext>
            </a:extLst>
          </p:cNvPr>
          <p:cNvSpPr txBox="1"/>
          <p:nvPr/>
        </p:nvSpPr>
        <p:spPr>
          <a:xfrm>
            <a:off x="810491" y="6347957"/>
            <a:ext cx="527858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600" b="1" dirty="0">
                <a:solidFill>
                  <a:srgbClr val="0070C0"/>
                </a:solidFill>
                <a:latin typeface="GENISO" panose="02000400000000000000" pitchFamily="2" charset="0"/>
                <a:cs typeface="GENISO" panose="02000400000000000000" pitchFamily="2" charset="0"/>
              </a:rPr>
              <a:t>Proporção e Exuberância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8052276C-35A5-42B0-971B-36AE0684A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71F4D7-E12E-447E-A662-A13AF76EAF27}" type="slidenum">
              <a:rPr lang="pt-BR" smtClean="0"/>
              <a:t>9</a:t>
            </a:fld>
            <a:endParaRPr lang="pt-BR"/>
          </a:p>
        </p:txBody>
      </p:sp>
      <p:pic>
        <p:nvPicPr>
          <p:cNvPr id="11" name="Imagem 10" descr="Diagrama&#10;&#10;O conteúdo gerado por IA pode estar incorreto.">
            <a:extLst>
              <a:ext uri="{FF2B5EF4-FFF2-40B4-BE49-F238E27FC236}">
                <a16:creationId xmlns:a16="http://schemas.microsoft.com/office/drawing/2014/main" id="{2DDC487C-BEA4-6698-F5DB-631D354650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53"/>
          <a:stretch>
            <a:fillRect/>
          </a:stretch>
        </p:blipFill>
        <p:spPr>
          <a:xfrm>
            <a:off x="0" y="197200"/>
            <a:ext cx="6858000" cy="5784500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C5964DC6-8791-2079-6FFB-EEE8ACA8D5F4}"/>
              </a:ext>
            </a:extLst>
          </p:cNvPr>
          <p:cNvSpPr txBox="1"/>
          <p:nvPr/>
        </p:nvSpPr>
        <p:spPr>
          <a:xfrm>
            <a:off x="2415778" y="2376943"/>
            <a:ext cx="202644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GENISO" panose="02000400000000000000" pitchFamily="2" charset="0"/>
              </a:rPr>
              <a:t>04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8E1345CF-7D9C-F5CA-3321-8CBB5EF199D1}"/>
              </a:ext>
            </a:extLst>
          </p:cNvPr>
          <p:cNvSpPr/>
          <p:nvPr/>
        </p:nvSpPr>
        <p:spPr>
          <a:xfrm flipH="1">
            <a:off x="-1" y="9396734"/>
            <a:ext cx="6857999" cy="509266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67318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TM04033937[[fn=Trilha de Vapor]]</Template>
  <TotalTime>539</TotalTime>
  <Words>1541</Words>
  <Application>Microsoft Office PowerPoint</Application>
  <PresentationFormat>Papel A4 (210 x 297 mm)</PresentationFormat>
  <Paragraphs>195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7" baseType="lpstr">
      <vt:lpstr>Aptos</vt:lpstr>
      <vt:lpstr>Aptos Display</vt:lpstr>
      <vt:lpstr>Arial</vt:lpstr>
      <vt:lpstr>Calibri</vt:lpstr>
      <vt:lpstr>GENISO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MAYARA OLIVEIRA SILVA</dc:creator>
  <cp:lastModifiedBy>MAYARA OLIVEIRA SILVA</cp:lastModifiedBy>
  <cp:revision>1</cp:revision>
  <dcterms:created xsi:type="dcterms:W3CDTF">2025-10-18T21:24:02Z</dcterms:created>
  <dcterms:modified xsi:type="dcterms:W3CDTF">2025-10-19T06:24:01Z</dcterms:modified>
</cp:coreProperties>
</file>

<file path=docProps/thumbnail.jpeg>
</file>